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0" r:id="rId4"/>
    <p:sldId id="259" r:id="rId5"/>
    <p:sldId id="258" r:id="rId6"/>
    <p:sldId id="262" r:id="rId7"/>
    <p:sldId id="263" r:id="rId8"/>
    <p:sldId id="264" r:id="rId9"/>
    <p:sldId id="265" r:id="rId10"/>
    <p:sldId id="270" r:id="rId11"/>
    <p:sldId id="267" r:id="rId12"/>
    <p:sldId id="266" r:id="rId13"/>
    <p:sldId id="268" r:id="rId14"/>
    <p:sldId id="269" r:id="rId15"/>
    <p:sldId id="271" r:id="rId16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FBFF53"/>
    <a:srgbClr val="FE7A99"/>
    <a:srgbClr val="FF5BA5"/>
    <a:srgbClr val="BEA7FF"/>
    <a:srgbClr val="D70DFF"/>
    <a:srgbClr val="9400E6"/>
    <a:srgbClr val="9900CC"/>
    <a:srgbClr val="CBB9FF"/>
    <a:srgbClr val="5EE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66" autoAdjust="0"/>
    <p:restoredTop sz="94660"/>
  </p:normalViewPr>
  <p:slideViewPr>
    <p:cSldViewPr>
      <p:cViewPr varScale="1">
        <p:scale>
          <a:sx n="100" d="100"/>
          <a:sy n="100" d="100"/>
        </p:scale>
        <p:origin x="77" y="235"/>
      </p:cViewPr>
      <p:guideLst>
        <p:guide orient="horz" pos="324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B525B2-AA86-4122-89FA-E1824F2A34AE}" type="datetimeFigureOut">
              <a:rPr lang="en-US" smtClean="0"/>
              <a:t>5/4/2018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C70A0A-3DD4-4E97-B70D-7BD0AD7A18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033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596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8965" y="2877160"/>
            <a:ext cx="8246070" cy="1374345"/>
          </a:xfrm>
          <a:noFill/>
          <a:effectLst/>
        </p:spPr>
        <p:txBody>
          <a:bodyPr>
            <a:normAutofit/>
          </a:bodyPr>
          <a:lstStyle>
            <a:lvl1pPr algn="ctr">
              <a:defRPr sz="3600">
                <a:solidFill>
                  <a:srgbClr val="FF0000"/>
                </a:solidFill>
                <a:effectLst>
                  <a:outerShdw blurRad="76200" dist="38100" dir="3000000" algn="ctr" rotWithShape="0">
                    <a:schemeClr val="tx1">
                      <a:alpha val="41000"/>
                    </a:schemeClr>
                  </a:outerShdw>
                </a:effectLst>
              </a:defRPr>
            </a:lvl1pPr>
          </a:lstStyle>
          <a:p>
            <a:r>
              <a:rPr lang="en-US" dirty="0" smtClean="0"/>
              <a:t>Click to edit </a:t>
            </a:r>
            <a:br>
              <a:rPr lang="en-US" dirty="0" smtClean="0"/>
            </a:br>
            <a:r>
              <a:rPr lang="en-US" dirty="0" smtClean="0"/>
              <a:t>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8965" y="4251505"/>
            <a:ext cx="8246070" cy="610820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800" b="0" i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739290"/>
            <a:ext cx="8246070" cy="739290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502815"/>
            <a:ext cx="8246070" cy="3359510"/>
          </a:xfrm>
        </p:spPr>
        <p:txBody>
          <a:bodyPr/>
          <a:lstStyle>
            <a:lvl1pPr algn="ctr">
              <a:defRPr sz="2800">
                <a:solidFill>
                  <a:schemeClr val="bg1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4130" y="433880"/>
            <a:ext cx="6260906" cy="572644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4130" y="1198559"/>
            <a:ext cx="6260906" cy="3511061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739290"/>
            <a:ext cx="8246071" cy="763525"/>
          </a:xfrm>
        </p:spPr>
        <p:txBody>
          <a:bodyPr>
            <a:normAutofit/>
          </a:bodyPr>
          <a:lstStyle>
            <a:lvl1pPr algn="ctr">
              <a:defRPr sz="3600" baseline="0">
                <a:solidFill>
                  <a:srgbClr val="FF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682114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113634"/>
            <a:ext cx="4040188" cy="2137871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  <a:lvl2pPr algn="ctr">
              <a:defRPr sz="2000">
                <a:solidFill>
                  <a:schemeClr val="bg1"/>
                </a:solidFill>
              </a:defRPr>
            </a:lvl2pPr>
            <a:lvl3pPr algn="ctr">
              <a:defRPr sz="1800">
                <a:solidFill>
                  <a:schemeClr val="bg1"/>
                </a:solidFill>
              </a:defRPr>
            </a:lvl3pPr>
            <a:lvl4pPr algn="ctr">
              <a:defRPr sz="1600">
                <a:solidFill>
                  <a:schemeClr val="bg1"/>
                </a:solidFill>
              </a:defRPr>
            </a:lvl4pPr>
            <a:lvl5pPr algn="ctr"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682114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113634"/>
            <a:ext cx="4041775" cy="2137871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  <a:lvl2pPr algn="ctr">
              <a:defRPr sz="2000">
                <a:solidFill>
                  <a:schemeClr val="bg1"/>
                </a:solidFill>
              </a:defRPr>
            </a:lvl2pPr>
            <a:lvl3pPr algn="ctr">
              <a:defRPr sz="1800">
                <a:solidFill>
                  <a:schemeClr val="bg1"/>
                </a:solidFill>
              </a:defRPr>
            </a:lvl3pPr>
            <a:lvl4pPr algn="ctr">
              <a:defRPr sz="1600">
                <a:solidFill>
                  <a:schemeClr val="bg1"/>
                </a:solidFill>
              </a:defRPr>
            </a:lvl4pPr>
            <a:lvl5pPr algn="ctr"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5/4/2018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9906" y="-304878"/>
            <a:ext cx="8704185" cy="1374345"/>
          </a:xfrm>
        </p:spPr>
        <p:txBody>
          <a:bodyPr>
            <a:noAutofit/>
            <a:scene3d>
              <a:camera prst="orthographicFront"/>
              <a:lightRig rig="threePt" dir="t"/>
            </a:scene3d>
            <a:sp3d extrusionH="57150">
              <a:bevelT w="127000" h="25400" prst="softRound"/>
            </a:sp3d>
          </a:bodyPr>
          <a:lstStyle/>
          <a:p>
            <a:r>
              <a:rPr lang="en-US" sz="6600" dirty="0" smtClean="0">
                <a:solidFill>
                  <a:srgbClr val="FF3300"/>
                </a:solidFill>
              </a:rPr>
              <a:t>B</a:t>
            </a:r>
            <a:r>
              <a:rPr lang="en-US" sz="4400" b="1" dirty="0" smtClean="0">
                <a:solidFill>
                  <a:schemeClr val="tx1"/>
                </a:solidFill>
              </a:rPr>
              <a:t>ANKING</a:t>
            </a:r>
            <a:r>
              <a:rPr lang="en-US" sz="4400" dirty="0" smtClean="0">
                <a:solidFill>
                  <a:schemeClr val="tx1"/>
                </a:solidFill>
              </a:rPr>
              <a:t> </a:t>
            </a:r>
            <a:r>
              <a:rPr lang="en-US" sz="6600" dirty="0" smtClean="0">
                <a:solidFill>
                  <a:srgbClr val="FF3300"/>
                </a:solidFill>
              </a:rPr>
              <a:t>M</a:t>
            </a:r>
            <a:r>
              <a:rPr lang="en-US" sz="4400" b="1" dirty="0" smtClean="0">
                <a:solidFill>
                  <a:schemeClr val="tx1"/>
                </a:solidFill>
              </a:rPr>
              <a:t>ANAGEMENT</a:t>
            </a:r>
            <a:r>
              <a:rPr lang="en-US" sz="4400" dirty="0" smtClean="0">
                <a:solidFill>
                  <a:schemeClr val="tx1"/>
                </a:solidFill>
              </a:rPr>
              <a:t> </a:t>
            </a:r>
            <a:r>
              <a:rPr lang="en-US" sz="6600" dirty="0" smtClean="0">
                <a:solidFill>
                  <a:srgbClr val="FF3300"/>
                </a:solidFill>
              </a:rPr>
              <a:t>S</a:t>
            </a:r>
            <a:r>
              <a:rPr lang="en-US" sz="4400" b="1" dirty="0" smtClean="0">
                <a:solidFill>
                  <a:schemeClr val="tx1"/>
                </a:solidFill>
              </a:rPr>
              <a:t>YSTEM</a:t>
            </a:r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238209" y="4508709"/>
            <a:ext cx="8246070" cy="610820"/>
          </a:xfrm>
        </p:spPr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  <a:latin typeface="Harrington" panose="04040505050A02020702" pitchFamily="82" charset="0"/>
                <a:ea typeface="Tahoma" panose="020B0604030504040204" pitchFamily="34" charset="0"/>
                <a:cs typeface="Tahoma" panose="020B0604030504040204" pitchFamily="34" charset="0"/>
              </a:rPr>
              <a:t>ROLL  NO. </a:t>
            </a:r>
            <a:r>
              <a:rPr lang="en-US" b="1" dirty="0" smtClean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  <a:r>
              <a:rPr lang="en-US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46,47,48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47" r="61302" b="25283"/>
          <a:stretch/>
        </p:blipFill>
        <p:spPr>
          <a:xfrm>
            <a:off x="3517511" y="981394"/>
            <a:ext cx="2108974" cy="180769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70603" y="2910234"/>
            <a:ext cx="44284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2000" b="1" dirty="0" smtClean="0">
                <a:latin typeface="Harrington" panose="04040505050A02020702" pitchFamily="82" charset="0"/>
              </a:rPr>
              <a:t>Submitted By   :-  </a:t>
            </a:r>
            <a:r>
              <a:rPr lang="en-IN" sz="2000" b="1" dirty="0" smtClean="0">
                <a:solidFill>
                  <a:schemeClr val="bg1"/>
                </a:solidFill>
                <a:latin typeface="Kristen ITC" panose="03050502040202030202" pitchFamily="66" charset="0"/>
              </a:rPr>
              <a:t>Pritam  Dhoke</a:t>
            </a:r>
          </a:p>
          <a:p>
            <a:pPr>
              <a:lnSpc>
                <a:spcPct val="150000"/>
              </a:lnSpc>
            </a:pPr>
            <a:r>
              <a:rPr lang="en-IN" sz="2000" b="1" dirty="0">
                <a:solidFill>
                  <a:schemeClr val="bg1"/>
                </a:solidFill>
                <a:latin typeface="Kristen ITC" panose="03050502040202030202" pitchFamily="66" charset="0"/>
              </a:rPr>
              <a:t>	 </a:t>
            </a:r>
            <a:r>
              <a:rPr lang="en-IN" sz="2000" b="1" dirty="0" smtClean="0">
                <a:solidFill>
                  <a:schemeClr val="bg1"/>
                </a:solidFill>
                <a:latin typeface="Kristen ITC" panose="03050502040202030202" pitchFamily="66" charset="0"/>
              </a:rPr>
              <a:t>             Deepak Yadav</a:t>
            </a:r>
          </a:p>
          <a:p>
            <a:pPr>
              <a:lnSpc>
                <a:spcPct val="150000"/>
              </a:lnSpc>
            </a:pPr>
            <a:r>
              <a:rPr lang="en-IN" sz="2000" b="1" dirty="0">
                <a:solidFill>
                  <a:schemeClr val="bg1"/>
                </a:solidFill>
                <a:latin typeface="Kristen ITC" panose="03050502040202030202" pitchFamily="66" charset="0"/>
              </a:rPr>
              <a:t>	 </a:t>
            </a:r>
            <a:r>
              <a:rPr lang="en-IN" sz="2000" b="1" dirty="0" smtClean="0">
                <a:solidFill>
                  <a:schemeClr val="bg1"/>
                </a:solidFill>
                <a:latin typeface="Kristen ITC" panose="03050502040202030202" pitchFamily="66" charset="0"/>
              </a:rPr>
              <a:t>             Himam  Saheb </a:t>
            </a:r>
            <a:endParaRPr lang="en-IN" sz="2000" b="1" dirty="0">
              <a:solidFill>
                <a:schemeClr val="bg1"/>
              </a:solidFill>
              <a:latin typeface="Kristen ITC" panose="03050502040202030202" pitchFamily="66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557165" y="4629453"/>
            <a:ext cx="2366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/>
              <a:t>SECTION : </a:t>
            </a:r>
            <a:r>
              <a:rPr lang="en-IN" b="1" dirty="0" smtClean="0">
                <a:solidFill>
                  <a:schemeClr val="bg1"/>
                </a:solidFill>
              </a:rPr>
              <a:t>K17RZ</a:t>
            </a:r>
            <a:endParaRPr lang="en-I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b="1" u="sng" dirty="0">
                <a:solidFill>
                  <a:schemeClr val="tx1"/>
                </a:solidFill>
              </a:rPr>
              <a:t>About </a:t>
            </a:r>
            <a:r>
              <a:rPr lang="en-US" b="1" u="sng" dirty="0" smtClean="0">
                <a:solidFill>
                  <a:schemeClr val="tx1"/>
                </a:solidFill>
              </a:rPr>
              <a:t>Us</a:t>
            </a:r>
            <a:endParaRPr lang="en-IN" b="1" u="sng" dirty="0">
              <a:solidFill>
                <a:schemeClr val="tx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0606" y="1197405"/>
            <a:ext cx="7014960" cy="351270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146323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4924" y="281175"/>
            <a:ext cx="6260906" cy="572644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 smtClean="0">
                <a:solidFill>
                  <a:schemeClr val="tx1"/>
                </a:solidFill>
              </a:rPr>
              <a:t>Add Aadhar</a:t>
            </a:r>
            <a:endParaRPr lang="en-IN" b="1" u="sng" dirty="0">
              <a:solidFill>
                <a:schemeClr val="tx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900" y="1006524"/>
            <a:ext cx="7167665" cy="3855801"/>
          </a:xfrm>
        </p:spPr>
      </p:pic>
    </p:spTree>
    <p:extLst>
      <p:ext uri="{BB962C8B-B14F-4D97-AF65-F5344CB8AC3E}">
        <p14:creationId xmlns:p14="http://schemas.microsoft.com/office/powerpoint/2010/main" val="1917465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452430" y="281175"/>
            <a:ext cx="8246070" cy="739290"/>
          </a:xfrm>
        </p:spPr>
        <p:txBody>
          <a:bodyPr/>
          <a:lstStyle/>
          <a:p>
            <a:pPr algn="r"/>
            <a:r>
              <a:rPr lang="en-US" b="1" u="sng" dirty="0" smtClean="0">
                <a:solidFill>
                  <a:schemeClr val="bg1"/>
                </a:solidFill>
              </a:rPr>
              <a:t>Internet Banking</a:t>
            </a:r>
            <a:endParaRPr lang="en-US" b="1" u="sng" dirty="0">
              <a:solidFill>
                <a:schemeClr val="bg1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5" y="1197405"/>
            <a:ext cx="7329840" cy="3665108"/>
          </a:xfrm>
        </p:spPr>
      </p:pic>
    </p:spTree>
    <p:extLst>
      <p:ext uri="{BB962C8B-B14F-4D97-AF65-F5344CB8AC3E}">
        <p14:creationId xmlns:p14="http://schemas.microsoft.com/office/powerpoint/2010/main" val="3732072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433880"/>
            <a:ext cx="8246070" cy="739290"/>
          </a:xfrm>
        </p:spPr>
        <p:txBody>
          <a:bodyPr>
            <a:normAutofit fontScale="90000"/>
          </a:bodyPr>
          <a:lstStyle/>
          <a:p>
            <a:r>
              <a:rPr lang="en-US" sz="4400" b="1" dirty="0" smtClean="0">
                <a:solidFill>
                  <a:schemeClr val="bg1"/>
                </a:solidFill>
              </a:rPr>
              <a:t>Faqs (frequently asked questions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080" y="1044700"/>
            <a:ext cx="7177135" cy="3817813"/>
          </a:xfrm>
        </p:spPr>
      </p:pic>
    </p:spTree>
    <p:extLst>
      <p:ext uri="{BB962C8B-B14F-4D97-AF65-F5344CB8AC3E}">
        <p14:creationId xmlns:p14="http://schemas.microsoft.com/office/powerpoint/2010/main" val="598605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6" y="281175"/>
            <a:ext cx="8246070" cy="739290"/>
          </a:xfrm>
        </p:spPr>
        <p:txBody>
          <a:bodyPr>
            <a:noAutofit/>
          </a:bodyPr>
          <a:lstStyle/>
          <a:p>
            <a:r>
              <a:rPr lang="en-US" sz="4400" b="1" u="sng" dirty="0" smtClean="0">
                <a:solidFill>
                  <a:schemeClr val="bg1"/>
                </a:solidFill>
              </a:rPr>
              <a:t>Login</a:t>
            </a:r>
            <a:endParaRPr lang="en-IN" sz="4400" b="1" u="sng" dirty="0">
              <a:solidFill>
                <a:schemeClr val="bg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080" y="1197405"/>
            <a:ext cx="7329840" cy="3665108"/>
          </a:xfrm>
        </p:spPr>
      </p:pic>
    </p:spTree>
    <p:extLst>
      <p:ext uri="{BB962C8B-B14F-4D97-AF65-F5344CB8AC3E}">
        <p14:creationId xmlns:p14="http://schemas.microsoft.com/office/powerpoint/2010/main" val="1809048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2266340"/>
            <a:ext cx="8246070" cy="739290"/>
          </a:xfrm>
        </p:spPr>
        <p:txBody>
          <a:bodyPr>
            <a:noAutofit/>
          </a:bodyPr>
          <a:lstStyle/>
          <a:p>
            <a:r>
              <a:rPr lang="en-IN" sz="4400" b="1" dirty="0" smtClean="0">
                <a:latin typeface="Castellar" panose="020A0402060406010301" pitchFamily="18" charset="0"/>
              </a:rPr>
              <a:t>THANK YOU</a:t>
            </a:r>
            <a:endParaRPr lang="en-IN" sz="4400" b="1" dirty="0">
              <a:latin typeface="Castellar" panose="020A0402060406010301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608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605135" y="128470"/>
            <a:ext cx="8856890" cy="739290"/>
          </a:xfrm>
        </p:spPr>
        <p:txBody>
          <a:bodyPr/>
          <a:lstStyle/>
          <a:p>
            <a:r>
              <a:rPr lang="en-US" b="1" u="sng" dirty="0" smtClean="0"/>
              <a:t>DESCRIPTION</a:t>
            </a:r>
            <a:endParaRPr lang="en-US" b="1" u="sng" dirty="0"/>
          </a:p>
        </p:txBody>
      </p:sp>
      <p:sp>
        <p:nvSpPr>
          <p:cNvPr id="5" name="Rectangle 4"/>
          <p:cNvSpPr/>
          <p:nvPr/>
        </p:nvSpPr>
        <p:spPr>
          <a:xfrm>
            <a:off x="754375" y="1350110"/>
            <a:ext cx="717713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 smtClean="0"/>
              <a:t> In </a:t>
            </a:r>
            <a:r>
              <a:rPr lang="en-US" sz="2000" dirty="0"/>
              <a:t>this we have worked for making banking </a:t>
            </a:r>
            <a:r>
              <a:rPr lang="en-US" sz="2000" dirty="0" smtClean="0"/>
              <a:t>simple.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 smtClean="0"/>
              <a:t> These </a:t>
            </a:r>
            <a:r>
              <a:rPr lang="en-US" sz="2000" dirty="0"/>
              <a:t>webpages can do lot of important things which is </a:t>
            </a:r>
            <a:r>
              <a:rPr lang="en-US" sz="2000" dirty="0" smtClean="0"/>
              <a:t> used </a:t>
            </a:r>
            <a:r>
              <a:rPr lang="en-US" sz="2000" dirty="0"/>
              <a:t>by many </a:t>
            </a:r>
            <a:r>
              <a:rPr lang="en-US" sz="2000" dirty="0" smtClean="0"/>
              <a:t>banks.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 smtClean="0"/>
              <a:t> We </a:t>
            </a:r>
            <a:r>
              <a:rPr lang="en-US" sz="2000" dirty="0"/>
              <a:t>have used JavaScript to validate the user information so that it should not be uploaded </a:t>
            </a:r>
            <a:r>
              <a:rPr lang="en-US" sz="2000" dirty="0" smtClean="0"/>
              <a:t>wrong.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dirty="0" smtClean="0"/>
              <a:t> For the designing purpose some of inline &amp; external css is used. 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/>
        </p:nvCxnSpPr>
        <p:spPr>
          <a:xfrm>
            <a:off x="4277942" y="999005"/>
            <a:ext cx="6350" cy="315926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11"/>
          <p:cNvSpPr>
            <a:spLocks noChangeArrowheads="1"/>
          </p:cNvSpPr>
          <p:nvPr/>
        </p:nvSpPr>
        <p:spPr bwMode="auto">
          <a:xfrm>
            <a:off x="810171" y="1962833"/>
            <a:ext cx="848164" cy="455314"/>
          </a:xfrm>
          <a:prstGeom prst="rect">
            <a:avLst/>
          </a:prstGeom>
          <a:solidFill>
            <a:srgbClr val="FFFFFF"/>
          </a:solidFill>
          <a:ln w="12700">
            <a:solidFill>
              <a:srgbClr val="1F4D78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CREATE ACCOUNT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13"/>
          <p:cNvSpPr>
            <a:spLocks noChangeArrowheads="1"/>
          </p:cNvSpPr>
          <p:nvPr/>
        </p:nvSpPr>
        <p:spPr bwMode="auto">
          <a:xfrm>
            <a:off x="3180476" y="2282692"/>
            <a:ext cx="714375" cy="442913"/>
          </a:xfrm>
          <a:prstGeom prst="rect">
            <a:avLst/>
          </a:prstGeom>
          <a:solidFill>
            <a:srgbClr val="FFFFFF"/>
          </a:solidFill>
          <a:ln w="12700">
            <a:solidFill>
              <a:srgbClr val="1F4D78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ADMIN SIGN IN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Oval 14"/>
          <p:cNvSpPr>
            <a:spLocks noChangeArrowheads="1"/>
          </p:cNvSpPr>
          <p:nvPr/>
        </p:nvSpPr>
        <p:spPr bwMode="auto">
          <a:xfrm>
            <a:off x="3472074" y="634727"/>
            <a:ext cx="1600200" cy="485775"/>
          </a:xfrm>
          <a:prstGeom prst="ellipse">
            <a:avLst/>
          </a:prstGeom>
          <a:gradFill rotWithShape="1">
            <a:gsLst>
              <a:gs pos="0">
                <a:srgbClr val="9E9E9E"/>
              </a:gs>
              <a:gs pos="50000">
                <a:srgbClr val="C4C4C4"/>
              </a:gs>
              <a:gs pos="100000">
                <a:srgbClr val="E3E3E3"/>
              </a:gs>
            </a:gsLst>
            <a:lin ang="5400000" scaled="1"/>
          </a:gra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HOMEPAGE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16"/>
          <p:cNvSpPr>
            <a:spLocks noChangeArrowheads="1"/>
          </p:cNvSpPr>
          <p:nvPr/>
        </p:nvSpPr>
        <p:spPr bwMode="auto">
          <a:xfrm>
            <a:off x="4079307" y="2308643"/>
            <a:ext cx="889358" cy="410448"/>
          </a:xfrm>
          <a:prstGeom prst="rect">
            <a:avLst/>
          </a:prstGeom>
          <a:solidFill>
            <a:srgbClr val="FFFFFF"/>
          </a:solidFill>
          <a:ln w="12700">
            <a:solidFill>
              <a:srgbClr val="1F4D78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CUSTOMER SIGN IN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Down Arrow 7"/>
          <p:cNvSpPr/>
          <p:nvPr/>
        </p:nvSpPr>
        <p:spPr>
          <a:xfrm>
            <a:off x="3449532" y="2006383"/>
            <a:ext cx="45085" cy="22479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9" name="Down Arrow 8"/>
          <p:cNvSpPr/>
          <p:nvPr/>
        </p:nvSpPr>
        <p:spPr>
          <a:xfrm>
            <a:off x="2497032" y="1380014"/>
            <a:ext cx="45719" cy="9116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0" name="Down Arrow 9"/>
          <p:cNvSpPr/>
          <p:nvPr/>
        </p:nvSpPr>
        <p:spPr>
          <a:xfrm>
            <a:off x="4425527" y="2014638"/>
            <a:ext cx="45085" cy="23241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1" name="Down Arrow 10"/>
          <p:cNvSpPr/>
          <p:nvPr/>
        </p:nvSpPr>
        <p:spPr>
          <a:xfrm>
            <a:off x="5663777" y="1358536"/>
            <a:ext cx="45720" cy="5397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2" name="Rectangle 22"/>
          <p:cNvSpPr>
            <a:spLocks noChangeArrowheads="1"/>
          </p:cNvSpPr>
          <p:nvPr/>
        </p:nvSpPr>
        <p:spPr bwMode="auto">
          <a:xfrm>
            <a:off x="5246953" y="1930467"/>
            <a:ext cx="809625" cy="361187"/>
          </a:xfrm>
          <a:prstGeom prst="rect">
            <a:avLst/>
          </a:prstGeom>
          <a:solidFill>
            <a:srgbClr val="FFFFFF"/>
          </a:solidFill>
          <a:ln w="12700">
            <a:solidFill>
              <a:srgbClr val="1F4D78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APPLY FOR LOAN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Down Arrow 12"/>
          <p:cNvSpPr/>
          <p:nvPr/>
        </p:nvSpPr>
        <p:spPr>
          <a:xfrm>
            <a:off x="6686286" y="1391397"/>
            <a:ext cx="45085" cy="5264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4" name="Rectangle 24"/>
          <p:cNvSpPr>
            <a:spLocks noChangeArrowheads="1"/>
          </p:cNvSpPr>
          <p:nvPr/>
        </p:nvSpPr>
        <p:spPr bwMode="auto">
          <a:xfrm>
            <a:off x="6334866" y="1946223"/>
            <a:ext cx="782637" cy="391007"/>
          </a:xfrm>
          <a:prstGeom prst="rect">
            <a:avLst/>
          </a:prstGeom>
          <a:solidFill>
            <a:srgbClr val="FFFFFF"/>
          </a:solidFill>
          <a:ln w="12700">
            <a:solidFill>
              <a:srgbClr val="1F4D78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INTERNET BANKING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Down Arrow 14"/>
          <p:cNvSpPr/>
          <p:nvPr/>
        </p:nvSpPr>
        <p:spPr>
          <a:xfrm>
            <a:off x="7394152" y="1391397"/>
            <a:ext cx="48260" cy="5264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6" name="Rectangle 26"/>
          <p:cNvSpPr>
            <a:spLocks noChangeArrowheads="1"/>
          </p:cNvSpPr>
          <p:nvPr/>
        </p:nvSpPr>
        <p:spPr bwMode="auto">
          <a:xfrm>
            <a:off x="7309408" y="1981619"/>
            <a:ext cx="768350" cy="265430"/>
          </a:xfrm>
          <a:prstGeom prst="rect">
            <a:avLst/>
          </a:prstGeom>
          <a:solidFill>
            <a:schemeClr val="bg1"/>
          </a:solidFill>
          <a:ln w="12700">
            <a:solidFill>
              <a:srgbClr val="1F4D78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FAQS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29"/>
          <p:cNvSpPr>
            <a:spLocks noChangeArrowheads="1"/>
          </p:cNvSpPr>
          <p:nvPr/>
        </p:nvSpPr>
        <p:spPr bwMode="auto">
          <a:xfrm>
            <a:off x="754375" y="3436970"/>
            <a:ext cx="922337" cy="457200"/>
          </a:xfrm>
          <a:prstGeom prst="rect">
            <a:avLst/>
          </a:prstGeom>
          <a:gradFill rotWithShape="1">
            <a:gsLst>
              <a:gs pos="0">
                <a:srgbClr val="959595"/>
              </a:gs>
              <a:gs pos="50000">
                <a:srgbClr val="D6D6D6"/>
              </a:gs>
              <a:gs pos="100000">
                <a:srgbClr val="FFFFFF"/>
              </a:gs>
            </a:gsLst>
            <a:lin ang="8100000" scaled="1"/>
          </a:gradFill>
          <a:ln w="12700">
            <a:solidFill>
              <a:srgbClr val="1F4D78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CUSTOMER SIGN IN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ight Arrow 17"/>
          <p:cNvSpPr/>
          <p:nvPr/>
        </p:nvSpPr>
        <p:spPr>
          <a:xfrm>
            <a:off x="1678336" y="3601590"/>
            <a:ext cx="398145" cy="450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9" name="Diamond 18"/>
          <p:cNvSpPr/>
          <p:nvPr/>
        </p:nvSpPr>
        <p:spPr>
          <a:xfrm>
            <a:off x="2094261" y="3338700"/>
            <a:ext cx="533400" cy="532130"/>
          </a:xfrm>
          <a:prstGeom prst="diamon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100">
                <a:solidFill>
                  <a:srgbClr val="000000"/>
                </a:solidFill>
                <a:effectLst/>
                <a:ea typeface="Calibri" panose="020F0502020204030204" pitchFamily="34" charset="0"/>
                <a:cs typeface="Mangal" panose="02040503050203030202" pitchFamily="18" charset="0"/>
              </a:rPr>
              <a:t> </a:t>
            </a:r>
            <a:endParaRPr lang="en-IN" sz="1100">
              <a:effectLst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20" name="Rectangle 19"/>
          <p:cNvSpPr/>
          <p:nvPr/>
        </p:nvSpPr>
        <p:spPr>
          <a:xfrm rot="2188908" flipH="1">
            <a:off x="2383186" y="3506975"/>
            <a:ext cx="45085" cy="231775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1" name="Diagonal Stripe 20"/>
          <p:cNvSpPr/>
          <p:nvPr/>
        </p:nvSpPr>
        <p:spPr>
          <a:xfrm rot="4850803">
            <a:off x="2217451" y="3642865"/>
            <a:ext cx="132080" cy="80010"/>
          </a:xfrm>
          <a:prstGeom prst="diagStrip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2" name="Right Arrow 21"/>
          <p:cNvSpPr/>
          <p:nvPr/>
        </p:nvSpPr>
        <p:spPr>
          <a:xfrm>
            <a:off x="2637821" y="3590160"/>
            <a:ext cx="603250" cy="450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3" name="Down Arrow 22"/>
          <p:cNvSpPr/>
          <p:nvPr/>
        </p:nvSpPr>
        <p:spPr>
          <a:xfrm>
            <a:off x="1844071" y="3609210"/>
            <a:ext cx="57150" cy="7239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4" name="Diamond 23"/>
          <p:cNvSpPr/>
          <p:nvPr/>
        </p:nvSpPr>
        <p:spPr>
          <a:xfrm>
            <a:off x="1602771" y="4358510"/>
            <a:ext cx="495300" cy="488950"/>
          </a:xfrm>
          <a:prstGeom prst="diamon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5" name="Multiply 24"/>
          <p:cNvSpPr/>
          <p:nvPr/>
        </p:nvSpPr>
        <p:spPr>
          <a:xfrm>
            <a:off x="1751996" y="4498210"/>
            <a:ext cx="171450" cy="20320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6" name="Bent Arrow 25"/>
          <p:cNvSpPr/>
          <p:nvPr/>
        </p:nvSpPr>
        <p:spPr>
          <a:xfrm rot="16200000">
            <a:off x="829659" y="4161342"/>
            <a:ext cx="723900" cy="219075"/>
          </a:xfrm>
          <a:prstGeom prst="bentArrow">
            <a:avLst>
              <a:gd name="adj1" fmla="val 10507"/>
              <a:gd name="adj2" fmla="val 17753"/>
              <a:gd name="adj3" fmla="val 25000"/>
              <a:gd name="adj4" fmla="val 8750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7" name="Minus 26"/>
          <p:cNvSpPr/>
          <p:nvPr/>
        </p:nvSpPr>
        <p:spPr>
          <a:xfrm>
            <a:off x="1245584" y="4590439"/>
            <a:ext cx="412750" cy="57150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8" name="Trapezoid 102"/>
          <p:cNvSpPr>
            <a:spLocks/>
          </p:cNvSpPr>
          <p:nvPr/>
        </p:nvSpPr>
        <p:spPr bwMode="auto">
          <a:xfrm>
            <a:off x="2009219" y="2014638"/>
            <a:ext cx="971639" cy="418764"/>
          </a:xfrm>
          <a:custGeom>
            <a:avLst/>
            <a:gdLst>
              <a:gd name="T0" fmla="*/ 0 w 1066800"/>
              <a:gd name="T1" fmla="*/ 522515 h 522515"/>
              <a:gd name="T2" fmla="*/ 130629 w 1066800"/>
              <a:gd name="T3" fmla="*/ 0 h 522515"/>
              <a:gd name="T4" fmla="*/ 936171 w 1066800"/>
              <a:gd name="T5" fmla="*/ 0 h 522515"/>
              <a:gd name="T6" fmla="*/ 1066800 w 1066800"/>
              <a:gd name="T7" fmla="*/ 522515 h 522515"/>
              <a:gd name="T8" fmla="*/ 0 w 1066800"/>
              <a:gd name="T9" fmla="*/ 522515 h 52251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066800"/>
              <a:gd name="T16" fmla="*/ 0 h 522515"/>
              <a:gd name="T17" fmla="*/ 1066800 w 1066800"/>
              <a:gd name="T18" fmla="*/ 522515 h 52251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066800" h="522515">
                <a:moveTo>
                  <a:pt x="0" y="522515"/>
                </a:moveTo>
                <a:lnTo>
                  <a:pt x="130629" y="0"/>
                </a:lnTo>
                <a:lnTo>
                  <a:pt x="936171" y="0"/>
                </a:lnTo>
                <a:lnTo>
                  <a:pt x="1066800" y="522515"/>
                </a:lnTo>
                <a:lnTo>
                  <a:pt x="0" y="522515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rgbClr val="5B9BD5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INTERNET BANKING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3483822" y="1981618"/>
            <a:ext cx="971550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1" name="Down Arrow 30"/>
          <p:cNvSpPr/>
          <p:nvPr/>
        </p:nvSpPr>
        <p:spPr>
          <a:xfrm>
            <a:off x="3969597" y="1361541"/>
            <a:ext cx="45085" cy="1549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32" name="Down Arrow Callout 77"/>
          <p:cNvSpPr>
            <a:spLocks noChangeArrowheads="1"/>
          </p:cNvSpPr>
          <p:nvPr/>
        </p:nvSpPr>
        <p:spPr bwMode="auto">
          <a:xfrm>
            <a:off x="3687815" y="1554110"/>
            <a:ext cx="563563" cy="392113"/>
          </a:xfrm>
          <a:prstGeom prst="downArrowCallout">
            <a:avLst>
              <a:gd name="adj1" fmla="val 25005"/>
              <a:gd name="adj2" fmla="val 24999"/>
              <a:gd name="adj3" fmla="val 25000"/>
              <a:gd name="adj4" fmla="val 64977"/>
            </a:avLst>
          </a:prstGeom>
          <a:solidFill>
            <a:srgbClr val="FFFFFF"/>
          </a:solidFill>
          <a:ln w="12700">
            <a:solidFill>
              <a:srgbClr val="5B9BD5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Sign in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9" name="Down Arrow 38"/>
          <p:cNvSpPr/>
          <p:nvPr/>
        </p:nvSpPr>
        <p:spPr>
          <a:xfrm>
            <a:off x="1059785" y="1380014"/>
            <a:ext cx="45719" cy="55045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0" name="Rectangle 113"/>
          <p:cNvSpPr>
            <a:spLocks noChangeArrowheads="1"/>
          </p:cNvSpPr>
          <p:nvPr/>
        </p:nvSpPr>
        <p:spPr bwMode="auto">
          <a:xfrm>
            <a:off x="3251231" y="3423875"/>
            <a:ext cx="885825" cy="469900"/>
          </a:xfrm>
          <a:prstGeom prst="rect">
            <a:avLst/>
          </a:prstGeom>
          <a:solidFill>
            <a:srgbClr val="FFFFFF"/>
          </a:solidFill>
          <a:ln w="12700">
            <a:solidFill>
              <a:srgbClr val="1F4D78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APPLY FOR LOAN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6" name="Right Arrow 95"/>
          <p:cNvSpPr/>
          <p:nvPr/>
        </p:nvSpPr>
        <p:spPr>
          <a:xfrm>
            <a:off x="4784937" y="3064522"/>
            <a:ext cx="685165" cy="89535"/>
          </a:xfrm>
          <a:prstGeom prst="rightArrow">
            <a:avLst>
              <a:gd name="adj1" fmla="val 14065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97" name="Rounded Rectangle 70"/>
          <p:cNvSpPr>
            <a:spLocks noChangeArrowheads="1"/>
          </p:cNvSpPr>
          <p:nvPr/>
        </p:nvSpPr>
        <p:spPr bwMode="auto">
          <a:xfrm>
            <a:off x="7325960" y="2970452"/>
            <a:ext cx="879475" cy="42862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12700">
            <a:solidFill>
              <a:srgbClr val="1F4D78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CHECK ELIGIBITY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98" name="Straight Connector 97"/>
          <p:cNvCxnSpPr/>
          <p:nvPr/>
        </p:nvCxnSpPr>
        <p:spPr>
          <a:xfrm>
            <a:off x="5518997" y="2762262"/>
            <a:ext cx="0" cy="10318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>
            <a:off x="5511377" y="2762262"/>
            <a:ext cx="394970" cy="63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/>
          <p:nvPr/>
        </p:nvCxnSpPr>
        <p:spPr>
          <a:xfrm>
            <a:off x="5518997" y="3143262"/>
            <a:ext cx="381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/>
          <p:nvPr/>
        </p:nvCxnSpPr>
        <p:spPr>
          <a:xfrm>
            <a:off x="5532967" y="3462032"/>
            <a:ext cx="37401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/>
          <p:nvPr/>
        </p:nvCxnSpPr>
        <p:spPr>
          <a:xfrm>
            <a:off x="5518362" y="3793502"/>
            <a:ext cx="42227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>
            <a:off x="6529794" y="2789795"/>
            <a:ext cx="33909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6549479" y="3121900"/>
            <a:ext cx="32639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6550749" y="3461625"/>
            <a:ext cx="32639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/>
          <p:nvPr/>
        </p:nvCxnSpPr>
        <p:spPr>
          <a:xfrm>
            <a:off x="6557099" y="3794365"/>
            <a:ext cx="3397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6877139" y="2796780"/>
            <a:ext cx="12700" cy="9969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ight Arrow 111"/>
          <p:cNvSpPr/>
          <p:nvPr/>
        </p:nvSpPr>
        <p:spPr>
          <a:xfrm>
            <a:off x="6889839" y="3184765"/>
            <a:ext cx="381000" cy="45085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13" name="Trapezoid 94"/>
          <p:cNvSpPr>
            <a:spLocks/>
          </p:cNvSpPr>
          <p:nvPr/>
        </p:nvSpPr>
        <p:spPr bwMode="auto">
          <a:xfrm>
            <a:off x="7383110" y="3681652"/>
            <a:ext cx="720725" cy="257175"/>
          </a:xfrm>
          <a:custGeom>
            <a:avLst/>
            <a:gdLst>
              <a:gd name="T0" fmla="*/ 0 w 720437"/>
              <a:gd name="T1" fmla="*/ 256309 h 256309"/>
              <a:gd name="T2" fmla="*/ 64077 w 720437"/>
              <a:gd name="T3" fmla="*/ 0 h 256309"/>
              <a:gd name="T4" fmla="*/ 656360 w 720437"/>
              <a:gd name="T5" fmla="*/ 0 h 256309"/>
              <a:gd name="T6" fmla="*/ 720437 w 720437"/>
              <a:gd name="T7" fmla="*/ 256309 h 256309"/>
              <a:gd name="T8" fmla="*/ 0 w 720437"/>
              <a:gd name="T9" fmla="*/ 256309 h 25630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720437"/>
              <a:gd name="T16" fmla="*/ 0 h 256309"/>
              <a:gd name="T17" fmla="*/ 720437 w 720437"/>
              <a:gd name="T18" fmla="*/ 256309 h 25630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720437" h="256309">
                <a:moveTo>
                  <a:pt x="0" y="256309"/>
                </a:moveTo>
                <a:lnTo>
                  <a:pt x="64077" y="0"/>
                </a:lnTo>
                <a:lnTo>
                  <a:pt x="656360" y="0"/>
                </a:lnTo>
                <a:lnTo>
                  <a:pt x="720437" y="256309"/>
                </a:lnTo>
                <a:lnTo>
                  <a:pt x="0" y="256309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RATE%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4" name="Down Arrow 113"/>
          <p:cNvSpPr/>
          <p:nvPr/>
        </p:nvSpPr>
        <p:spPr>
          <a:xfrm>
            <a:off x="7670448" y="3961027"/>
            <a:ext cx="45085" cy="21272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15" name="Down Arrow 114"/>
          <p:cNvSpPr/>
          <p:nvPr/>
        </p:nvSpPr>
        <p:spPr>
          <a:xfrm>
            <a:off x="7684418" y="4465852"/>
            <a:ext cx="45085" cy="304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16" name="Snip Diagonal Corner Rectangle 98"/>
          <p:cNvSpPr>
            <a:spLocks/>
          </p:cNvSpPr>
          <p:nvPr/>
        </p:nvSpPr>
        <p:spPr bwMode="auto">
          <a:xfrm>
            <a:off x="7313260" y="4199177"/>
            <a:ext cx="863600" cy="299033"/>
          </a:xfrm>
          <a:custGeom>
            <a:avLst/>
            <a:gdLst>
              <a:gd name="T0" fmla="*/ 0 w 927735"/>
              <a:gd name="T1" fmla="*/ 0 h 457200"/>
              <a:gd name="T2" fmla="*/ 851533 w 927735"/>
              <a:gd name="T3" fmla="*/ 0 h 457200"/>
              <a:gd name="T4" fmla="*/ 927735 w 927735"/>
              <a:gd name="T5" fmla="*/ 76202 h 457200"/>
              <a:gd name="T6" fmla="*/ 927735 w 927735"/>
              <a:gd name="T7" fmla="*/ 457200 h 457200"/>
              <a:gd name="T8" fmla="*/ 927735 w 927735"/>
              <a:gd name="T9" fmla="*/ 457200 h 457200"/>
              <a:gd name="T10" fmla="*/ 76202 w 927735"/>
              <a:gd name="T11" fmla="*/ 457200 h 457200"/>
              <a:gd name="T12" fmla="*/ 0 w 927735"/>
              <a:gd name="T13" fmla="*/ 380998 h 457200"/>
              <a:gd name="T14" fmla="*/ 0 w 927735"/>
              <a:gd name="T15" fmla="*/ 0 h 4572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w 927735"/>
              <a:gd name="T25" fmla="*/ 0 h 457200"/>
              <a:gd name="T26" fmla="*/ 927735 w 927735"/>
              <a:gd name="T27" fmla="*/ 457200 h 4572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927735" h="457200">
                <a:moveTo>
                  <a:pt x="0" y="0"/>
                </a:moveTo>
                <a:lnTo>
                  <a:pt x="851533" y="0"/>
                </a:lnTo>
                <a:lnTo>
                  <a:pt x="927735" y="76202"/>
                </a:lnTo>
                <a:lnTo>
                  <a:pt x="927735" y="457200"/>
                </a:lnTo>
                <a:lnTo>
                  <a:pt x="76202" y="457200"/>
                </a:lnTo>
                <a:lnTo>
                  <a:pt x="0" y="380998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ATTACH DOCUMENT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7" name="Oval 99"/>
          <p:cNvSpPr>
            <a:spLocks noChangeArrowheads="1"/>
          </p:cNvSpPr>
          <p:nvPr/>
        </p:nvSpPr>
        <p:spPr bwMode="auto">
          <a:xfrm>
            <a:off x="7284685" y="4818062"/>
            <a:ext cx="844550" cy="325438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APPLY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8" name="Down Arrow 117"/>
          <p:cNvSpPr/>
          <p:nvPr/>
        </p:nvSpPr>
        <p:spPr>
          <a:xfrm flipH="1">
            <a:off x="7686712" y="3415880"/>
            <a:ext cx="68580" cy="2660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121" name="Flowchart: Stored Data 74"/>
          <p:cNvSpPr>
            <a:spLocks noChangeArrowheads="1"/>
          </p:cNvSpPr>
          <p:nvPr/>
        </p:nvSpPr>
        <p:spPr bwMode="auto">
          <a:xfrm flipH="1">
            <a:off x="5910151" y="2656147"/>
            <a:ext cx="615950" cy="249238"/>
          </a:xfrm>
          <a:prstGeom prst="flowChartOnlineStorage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P. L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2" name="Flowchart: Stored Data 75"/>
          <p:cNvSpPr>
            <a:spLocks noChangeArrowheads="1"/>
          </p:cNvSpPr>
          <p:nvPr/>
        </p:nvSpPr>
        <p:spPr bwMode="auto">
          <a:xfrm flipH="1">
            <a:off x="5908563" y="2987935"/>
            <a:ext cx="644525" cy="242887"/>
          </a:xfrm>
          <a:prstGeom prst="flowChartOnlineStorage">
            <a:avLst/>
          </a:prstGeom>
          <a:solidFill>
            <a:schemeClr val="bg1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E.L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3" name="Flowchart: Stored Data 78"/>
          <p:cNvSpPr>
            <a:spLocks noChangeArrowheads="1"/>
          </p:cNvSpPr>
          <p:nvPr/>
        </p:nvSpPr>
        <p:spPr bwMode="auto">
          <a:xfrm flipH="1">
            <a:off x="5910151" y="3335597"/>
            <a:ext cx="642937" cy="242888"/>
          </a:xfrm>
          <a:prstGeom prst="flowChartOnlineStorage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H.L</a:t>
            </a: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4" name="Flowchart: Stored Data 83"/>
          <p:cNvSpPr>
            <a:spLocks noChangeArrowheads="1"/>
          </p:cNvSpPr>
          <p:nvPr/>
        </p:nvSpPr>
        <p:spPr bwMode="auto">
          <a:xfrm flipH="1">
            <a:off x="5910151" y="3661035"/>
            <a:ext cx="650875" cy="249237"/>
          </a:xfrm>
          <a:prstGeom prst="flowChartOnlineStorage">
            <a:avLst/>
          </a:prstGeom>
          <a:solidFill>
            <a:srgbClr val="FFFFFF"/>
          </a:solidFill>
          <a:ln w="12700"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 B.L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8" name="Half Frame 127"/>
          <p:cNvSpPr/>
          <p:nvPr/>
        </p:nvSpPr>
        <p:spPr>
          <a:xfrm rot="10800000">
            <a:off x="4185950" y="3106931"/>
            <a:ext cx="608415" cy="554103"/>
          </a:xfrm>
          <a:prstGeom prst="halfFrame">
            <a:avLst>
              <a:gd name="adj1" fmla="val 0"/>
              <a:gd name="adj2" fmla="val 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29" name="Minus 128"/>
          <p:cNvSpPr/>
          <p:nvPr/>
        </p:nvSpPr>
        <p:spPr>
          <a:xfrm>
            <a:off x="-96140" y="1245089"/>
            <a:ext cx="8695035" cy="198613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1" name="Rectangle 130"/>
          <p:cNvSpPr/>
          <p:nvPr/>
        </p:nvSpPr>
        <p:spPr>
          <a:xfrm>
            <a:off x="29501" y="116584"/>
            <a:ext cx="3881192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spc="50" dirty="0" smtClean="0">
                <a:ln w="0"/>
                <a:solidFill>
                  <a:srgbClr val="FF0000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omic Sans MS" panose="030F0702030302020204" pitchFamily="66" charset="0"/>
              </a:rPr>
              <a:t>FLOWCHART</a:t>
            </a:r>
            <a:endParaRPr lang="en-US" sz="4400" b="1" cap="none" spc="50" dirty="0">
              <a:ln w="0"/>
              <a:solidFill>
                <a:srgbClr val="FF0000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1080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 smtClean="0"/>
              <a:t>WORK DIVISION</a:t>
            </a:r>
            <a:endParaRPr lang="en-US" u="sng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488230" y="1350110"/>
            <a:ext cx="3206805" cy="35110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/>
              <a:t>Himam :</a:t>
            </a:r>
          </a:p>
          <a:p>
            <a:pPr marL="0" indent="0">
              <a:buNone/>
            </a:pPr>
            <a:r>
              <a:rPr lang="en-US" sz="1600" dirty="0" smtClean="0"/>
              <a:t>	</a:t>
            </a:r>
            <a:r>
              <a:rPr lang="en-US" sz="2000" dirty="0" smtClean="0"/>
              <a:t>1.  Internet Banking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2.  Faqs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3. Login</a:t>
            </a:r>
          </a:p>
          <a:p>
            <a:pPr marL="0" indent="0">
              <a:buNone/>
            </a:pPr>
            <a:r>
              <a:rPr lang="en-US" sz="2000" dirty="0" smtClean="0"/>
              <a:t>	</a:t>
            </a:r>
            <a:endParaRPr lang="en-US" sz="2000" dirty="0" smtClean="0"/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>
            <a:off x="2586530" y="1350959"/>
            <a:ext cx="2748995" cy="35110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400" b="1" dirty="0" smtClean="0"/>
              <a:t>Pritam :</a:t>
            </a:r>
          </a:p>
          <a:p>
            <a:pPr marL="0" indent="0">
              <a:buFont typeface="Arial" pitchFamily="34" charset="0"/>
              <a:buNone/>
            </a:pPr>
            <a:r>
              <a:rPr lang="en-US" sz="1600" dirty="0" smtClean="0"/>
              <a:t>	</a:t>
            </a:r>
            <a:r>
              <a:rPr lang="en-US" sz="1800" dirty="0" smtClean="0"/>
              <a:t>1.  Homepage</a:t>
            </a:r>
          </a:p>
          <a:p>
            <a:pPr marL="0" indent="0">
              <a:buFont typeface="Arial" pitchFamily="34" charset="0"/>
              <a:buNone/>
            </a:pPr>
            <a:r>
              <a:rPr lang="en-US" sz="1800" dirty="0" smtClean="0"/>
              <a:t>	2.  Signup</a:t>
            </a:r>
          </a:p>
          <a:p>
            <a:pPr marL="0" indent="0">
              <a:buFont typeface="Arial" pitchFamily="34" charset="0"/>
              <a:buNone/>
            </a:pPr>
            <a:r>
              <a:rPr lang="en-US" sz="1800" dirty="0" smtClean="0"/>
              <a:t>	3.  Apply for Loan</a:t>
            </a:r>
          </a:p>
          <a:p>
            <a:pPr marL="0" indent="0">
              <a:buFont typeface="Arial" pitchFamily="34" charset="0"/>
              <a:buNone/>
            </a:pPr>
            <a:r>
              <a:rPr lang="en-US" sz="1800" dirty="0" smtClean="0"/>
              <a:t>	4.  Contact Us</a:t>
            </a:r>
            <a:endParaRPr lang="en-US" sz="3200" dirty="0" smtClean="0"/>
          </a:p>
          <a:p>
            <a:pPr marL="0" indent="0">
              <a:buFont typeface="Arial" pitchFamily="34" charset="0"/>
              <a:buNone/>
            </a:pPr>
            <a:r>
              <a:rPr lang="en-US" sz="1800" dirty="0" smtClean="0"/>
              <a:t>	5.  About Us</a:t>
            </a:r>
          </a:p>
          <a:p>
            <a:pPr marL="0" indent="0">
              <a:buFont typeface="Arial" pitchFamily="34" charset="0"/>
              <a:buNone/>
            </a:pPr>
            <a:r>
              <a:rPr lang="en-US" sz="1800" dirty="0" smtClean="0"/>
              <a:t>	6.  Add Aadhar </a:t>
            </a: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-1536200" y="586585"/>
            <a:ext cx="8246071" cy="763525"/>
          </a:xfrm>
        </p:spPr>
        <p:txBody>
          <a:bodyPr/>
          <a:lstStyle/>
          <a:p>
            <a:r>
              <a:rPr lang="en-US" b="1" u="sng" dirty="0" smtClean="0"/>
              <a:t>TECHNOLOGY  USED </a:t>
            </a:r>
            <a:endParaRPr lang="en-US" b="1" u="sng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1059785" y="2113635"/>
            <a:ext cx="6260905" cy="2443280"/>
          </a:xfrm>
        </p:spPr>
        <p:txBody>
          <a:bodyPr>
            <a:normAutofit lnSpcReduction="10000"/>
          </a:bodyPr>
          <a:lstStyle/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 smtClean="0"/>
              <a:t>HTML (Hyper Text Markup Language).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dirty="0"/>
              <a:t>CSS (Cascading Style Sheets) </a:t>
            </a:r>
            <a:r>
              <a:rPr lang="en-IN" dirty="0" smtClean="0"/>
              <a:t>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dirty="0" smtClean="0"/>
              <a:t>JavaScript.</a:t>
            </a:r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dirty="0"/>
              <a:t>Notepad</a:t>
            </a:r>
            <a:r>
              <a:rPr lang="en-IN" dirty="0" smtClean="0"/>
              <a:t>++</a:t>
            </a:r>
            <a:endParaRPr lang="en-US" dirty="0" smtClean="0"/>
          </a:p>
          <a:p>
            <a:pPr marL="342900" indent="-342900" algn="l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783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23310" y="128470"/>
            <a:ext cx="6260906" cy="572644"/>
          </a:xfrm>
        </p:spPr>
        <p:txBody>
          <a:bodyPr>
            <a:normAutofit fontScale="90000"/>
          </a:bodyPr>
          <a:lstStyle/>
          <a:p>
            <a:r>
              <a:rPr lang="en-US" b="1" u="sng" dirty="0" smtClean="0"/>
              <a:t>SCREENSHOTS</a:t>
            </a:r>
            <a:r>
              <a:rPr lang="en-US" b="1" dirty="0" smtClean="0"/>
              <a:t> :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81"/>
          <a:stretch/>
        </p:blipFill>
        <p:spPr>
          <a:xfrm>
            <a:off x="1823310" y="891995"/>
            <a:ext cx="7015279" cy="38176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72000" y="408726"/>
            <a:ext cx="22905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u="sng" dirty="0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Home Page</a:t>
            </a:r>
            <a:endParaRPr lang="en-IN" sz="3200" b="1" u="sng" dirty="0"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80445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IN" b="1" u="sng" dirty="0" smtClean="0">
                <a:solidFill>
                  <a:schemeClr val="tx1"/>
                </a:solidFill>
              </a:rPr>
              <a:t>Sign up</a:t>
            </a:r>
            <a:endParaRPr lang="en-IN" b="1" u="sng" dirty="0">
              <a:solidFill>
                <a:schemeClr val="tx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5"/>
          <a:stretch/>
        </p:blipFill>
        <p:spPr>
          <a:xfrm>
            <a:off x="2434130" y="1197405"/>
            <a:ext cx="6242755" cy="3360003"/>
          </a:xfrm>
        </p:spPr>
      </p:pic>
    </p:spTree>
    <p:extLst>
      <p:ext uri="{BB962C8B-B14F-4D97-AF65-F5344CB8AC3E}">
        <p14:creationId xmlns:p14="http://schemas.microsoft.com/office/powerpoint/2010/main" val="3914595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u="sng" dirty="0">
                <a:solidFill>
                  <a:schemeClr val="tx1"/>
                </a:solidFill>
              </a:rPr>
              <a:t>Apply for Loan</a:t>
            </a:r>
            <a:r>
              <a:rPr lang="en-US" b="1" u="sng" dirty="0"/>
              <a:t/>
            </a:r>
            <a:br>
              <a:rPr lang="en-US" b="1" u="sng" dirty="0"/>
            </a:br>
            <a:endParaRPr lang="en-IN" b="1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27"/>
          <a:stretch/>
        </p:blipFill>
        <p:spPr>
          <a:xfrm>
            <a:off x="1670604" y="891995"/>
            <a:ext cx="7024431" cy="3823507"/>
          </a:xfrm>
        </p:spPr>
      </p:pic>
    </p:spTree>
    <p:extLst>
      <p:ext uri="{BB962C8B-B14F-4D97-AF65-F5344CB8AC3E}">
        <p14:creationId xmlns:p14="http://schemas.microsoft.com/office/powerpoint/2010/main" val="2898702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u="sng" dirty="0">
                <a:solidFill>
                  <a:schemeClr val="tx1"/>
                </a:solidFill>
              </a:rPr>
              <a:t>Contact </a:t>
            </a:r>
            <a:r>
              <a:rPr lang="en-US" b="1" u="sng" dirty="0" smtClean="0">
                <a:solidFill>
                  <a:schemeClr val="tx1"/>
                </a:solidFill>
              </a:rPr>
              <a:t>Us</a:t>
            </a:r>
            <a:br>
              <a:rPr lang="en-US" b="1" u="sng" dirty="0" smtClean="0">
                <a:solidFill>
                  <a:schemeClr val="tx1"/>
                </a:solidFill>
              </a:rPr>
            </a:br>
            <a:endParaRPr lang="en-IN" b="1" u="sng" dirty="0">
              <a:solidFill>
                <a:schemeClr val="tx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15"/>
          <a:stretch/>
        </p:blipFill>
        <p:spPr>
          <a:xfrm>
            <a:off x="1517900" y="1044701"/>
            <a:ext cx="7167665" cy="3665412"/>
          </a:xfrm>
        </p:spPr>
      </p:pic>
    </p:spTree>
    <p:extLst>
      <p:ext uri="{BB962C8B-B14F-4D97-AF65-F5344CB8AC3E}">
        <p14:creationId xmlns:p14="http://schemas.microsoft.com/office/powerpoint/2010/main" val="3913120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1594</TotalTime>
  <Words>169</Words>
  <Application>Microsoft Office PowerPoint</Application>
  <PresentationFormat>On-screen Show (16:9)</PresentationFormat>
  <Paragraphs>62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</vt:lpstr>
      <vt:lpstr>Calibri</vt:lpstr>
      <vt:lpstr>Castellar</vt:lpstr>
      <vt:lpstr>Comic Sans MS</vt:lpstr>
      <vt:lpstr>Harrington</vt:lpstr>
      <vt:lpstr>Kristen ITC</vt:lpstr>
      <vt:lpstr>Mangal</vt:lpstr>
      <vt:lpstr>Tahoma</vt:lpstr>
      <vt:lpstr>Wingdings</vt:lpstr>
      <vt:lpstr>Office Theme</vt:lpstr>
      <vt:lpstr>BANKING MANAGEMENT SYSTEM</vt:lpstr>
      <vt:lpstr>DESCRIPTION</vt:lpstr>
      <vt:lpstr>PowerPoint Presentation</vt:lpstr>
      <vt:lpstr>WORK DIVISION</vt:lpstr>
      <vt:lpstr>TECHNOLOGY  USED </vt:lpstr>
      <vt:lpstr>SCREENSHOTS :</vt:lpstr>
      <vt:lpstr>Sign up</vt:lpstr>
      <vt:lpstr>Apply for Loan </vt:lpstr>
      <vt:lpstr>Contact Us </vt:lpstr>
      <vt:lpstr>About Us</vt:lpstr>
      <vt:lpstr>Add Aadhar</vt:lpstr>
      <vt:lpstr>Internet Banking</vt:lpstr>
      <vt:lpstr>Faqs (frequently asked questions </vt:lpstr>
      <vt:lpstr>Login</vt:lpstr>
      <vt:lpstr>THANK YOU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</dc:creator>
  <cp:lastModifiedBy>PRITAM DHOKE</cp:lastModifiedBy>
  <cp:revision>186</cp:revision>
  <dcterms:created xsi:type="dcterms:W3CDTF">2013-08-21T19:17:07Z</dcterms:created>
  <dcterms:modified xsi:type="dcterms:W3CDTF">2018-05-04T19:35:09Z</dcterms:modified>
</cp:coreProperties>
</file>

<file path=docProps/thumbnail.jpeg>
</file>